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586" r:id="rId2"/>
    <p:sldId id="922" r:id="rId3"/>
    <p:sldId id="923" r:id="rId4"/>
    <p:sldId id="931" r:id="rId5"/>
    <p:sldId id="932" r:id="rId6"/>
    <p:sldId id="935" r:id="rId7"/>
    <p:sldId id="933" r:id="rId8"/>
    <p:sldId id="936" r:id="rId9"/>
    <p:sldId id="93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Groppe" initials="DG" lastIdx="3" clrIdx="0">
    <p:extLst>
      <p:ext uri="{19B8F6BF-5375-455C-9EA6-DF929625EA0E}">
        <p15:presenceInfo xmlns:p15="http://schemas.microsoft.com/office/powerpoint/2012/main" userId="David Gropp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13DFF"/>
    <a:srgbClr val="29FF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521" autoAdjust="0"/>
  </p:normalViewPr>
  <p:slideViewPr>
    <p:cSldViewPr snapToGrid="0">
      <p:cViewPr varScale="1">
        <p:scale>
          <a:sx n="80" d="100"/>
          <a:sy n="80" d="100"/>
        </p:scale>
        <p:origin x="372" y="4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12072"/>
    </p:cViewPr>
  </p:sorterViewPr>
  <p:notesViewPr>
    <p:cSldViewPr snapToGrid="0">
      <p:cViewPr varScale="1">
        <p:scale>
          <a:sx n="78" d="100"/>
          <a:sy n="78" d="100"/>
        </p:scale>
        <p:origin x="2772" y="4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itreyi" userId="451f43a1-248c-42af-ac50-6b312efda0e1" providerId="ADAL" clId="{51B2A851-4D00-4DC3-A96B-20CA79335642}"/>
    <pc:docChg chg="modSld">
      <pc:chgData name="Maitreyi" userId="451f43a1-248c-42af-ac50-6b312efda0e1" providerId="ADAL" clId="{51B2A851-4D00-4DC3-A96B-20CA79335642}" dt="2020-08-23T10:54:42.355" v="0" actId="1076"/>
      <pc:docMkLst>
        <pc:docMk/>
      </pc:docMkLst>
      <pc:sldChg chg="modSp mod">
        <pc:chgData name="Maitreyi" userId="451f43a1-248c-42af-ac50-6b312efda0e1" providerId="ADAL" clId="{51B2A851-4D00-4DC3-A96B-20CA79335642}" dt="2020-08-23T10:54:42.355" v="0" actId="1076"/>
        <pc:sldMkLst>
          <pc:docMk/>
          <pc:sldMk cId="1914096310" sldId="931"/>
        </pc:sldMkLst>
        <pc:picChg chg="mod">
          <ac:chgData name="Maitreyi" userId="451f43a1-248c-42af-ac50-6b312efda0e1" providerId="ADAL" clId="{51B2A851-4D00-4DC3-A96B-20CA79335642}" dt="2020-08-23T10:54:42.355" v="0" actId="1076"/>
          <ac:picMkLst>
            <pc:docMk/>
            <pc:sldMk cId="1914096310" sldId="931"/>
            <ac:picMk id="6" creationId="{CA537A7C-B7BB-4400-85BE-72DA8F29EB6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7322261-9674-4EDB-B015-7C3E0D5E6A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91F36E-55EE-4644-A203-9868D422C3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F74B7B-279B-4FAD-8F83-6A62E5FD308E}" type="datetimeFigureOut">
              <a:rPr lang="en-CA" smtClean="0"/>
              <a:t>2020-08-23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9D38B8-7870-4694-A512-0339AEA0C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12396C-95D1-44D9-9C7A-8B56FA3E58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689DBA-BBB3-430A-9497-78DF0D32AD0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5624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4T18:37:29.5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4T18:37:33.5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0 133,'0'7,"0"1,1-1,0 1,0-1,0 0,3 7,-3-11,1 1,-1-1,1 0,0 1,0-1,0 0,1 0,-1-1,1 1,-1 0,1-1,0 1,0-1,2 1,1 1,1-1,-1 0,1 0,-1-1,1 0,0 0,0 0,0-1,0 0,1-1,17 2,1-2,5-1,-30 0,66-3,-2-4,16-6,130-33,-151 33,58-15,-1-6,101-45,-203 75,-1 0,1 1,0 1,0 0,0 1,9-1,24 2,21 2,-18 1,562 0,-393-3,-109 6,65 12,-61-4,42-5,-123-7,-1 1,1 2,-1 1,10 3,23 7,1-4,41 1,4-6,23-5,1061-4,-649 5,-511-3,-1 3,1 0,-1 2,13 5,29 9,296 63,-322-73,3 1,4 3,-42-8,-1 0,1 1,-1 1,0 1,10 6,-11-1,-14-12,1 0,-1 1,0-1,0 0,0 1,1-1,-1 0,0 1,0-1,0 0,0 1,0-1,0 1,0-1,0 0,0 1,0-1,0 1,0-1,0 0,0 1,0-1,0 0,0 1,-1 0,0 0,0 0,0-1,0 1,0 0,0 0,0-1,0 1,0-1,0 1,-1-1,1 1,0-1,0 0,-1 1,1-1,0 0,0 0,-2 0,-29 2,0-1,-2-2,-4 1,-9 1,-453 16,-15-17,445 3,1 3,-19 7,21-4,3 0,-475 50,198-25,138-12,-29-6,-342-15,290-2,-1919 1,2181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4T18:37:36.7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42 108,'180'-1,"34"-11,209-33,-225 28,16 7,199 9,-219 1,23-10,-50 0,-150 10,397-2,-379 5,0 1,23 7,-48-8,-1 0,1 1,-1 0,0 0,6 5,25 11,-23-14,0-2,-1 0,2 0,-1-2,16 1,24-1,8-3,-15-1,68 1,368 1,-453 1,0 1,-1 2,1 1,-1 2,0 1,-1 2,23 10,39 22,67 30,-100-50,1-2,14 0,-37-11,1-2,0-2,0-2,7-1,-177-4,-8-1,-114 12,-130 37,71-3,187-25,-146 31,-14 16,119-26,77-21,-1-5,-9-2,-183 4,-88 15,175-10,-19-8,19-12,-185-23,149-1,-203 5,352 20,61-1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4T18:37:41.1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0 280,'2009'0,"-1931"3,15 5,63 3,234-11,-175-1,-135-2,73-14,-105 11,50-10,59-19,-76 16,-54 14,0 1,1 1,14 0,83 6,-37-1,730-2,-755-2,0-2,-1-3,0-3,0-3,13-6,-37 9,1 2,0 2,0 2,0 1,6 2,54 3,43 10,-6-4,46-7,-160-3,-1-1,1 0,-1-2,0 0,0-2,10-4,44-12,-9 5,111-26,-160 39,-17 5,0 0,0 0,0 0,0 0,0 0,0 0,0 0,0 0,-1 0,1 0,0 0,0 0,0 0,0 0,0 0,0 0,0 0,0 0,0 0,0-1,0 1,0 0,0 0,0 0,0 0,0 0,0 0,-1 0,1 0,0 0,0 0,0 0,0 0,0 0,0 0,0 0,0-1,0 1,0 0,0 0,0 0,0 0,0 0,0 0,0 0,0 0,0 0,0 0,0 0,1 0,-1 0,0-1,0 1,0 0,0 0,0 0,0 0,0 0,0 0,0 0,-31-2,-389 21,412-19,-56 8,-1 3,-12 5,21-3,0-3,-1-2,-10-2,-181-7,99-1,-226-6,-273-5,647 13,-238-9,56 0,-19 7,-112 17,179-4,-14 0,0 7,-3 7,108-16,-163 32,143-32,1-2,-20-3,24 0,0 3,-52 12,39-5,-41 1,-70-8,-24-9,38 0,78 1,-104 3,91 8,35-3,-2-3,-37-4,86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4T18:37:45.7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CEDF4-5C68-4297-82C6-6A3F95B7082D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3C285-BCF8-4C7E-BBE4-3CE7CF449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11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82E1D-A46D-4C6D-A159-F7B18F4B3E3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921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3C285-BCF8-4C7E-BBE4-3CE7CF4492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39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73C285-BCF8-4C7E-BBE4-3CE7CF4492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2265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04801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20574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86739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12039600" cy="1325563"/>
          </a:xfrm>
        </p:spPr>
        <p:txBody>
          <a:bodyPr/>
          <a:lstStyle>
            <a:lvl1pPr algn="l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06" y="1111251"/>
            <a:ext cx="11551893" cy="5518149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404808-8263-463E-B1BD-F368CA6EDC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72600" y="6416675"/>
            <a:ext cx="2743200" cy="365125"/>
          </a:xfrm>
        </p:spPr>
        <p:txBody>
          <a:bodyPr/>
          <a:lstStyle/>
          <a:p>
            <a:fld id="{3C5E126F-A5A5-4D95-A764-C933AC5E66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544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12039600" cy="1325563"/>
          </a:xfrm>
        </p:spPr>
        <p:txBody>
          <a:bodyPr/>
          <a:lstStyle>
            <a:lvl1pPr algn="l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3194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5DAF83-CA2D-4F68-A896-9189618E7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E126F-A5A5-4D95-A764-C933AC5E66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5528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0.png"/><Relationship Id="rId12" Type="http://schemas.openxmlformats.org/officeDocument/2006/relationships/customXml" Target="../ink/ink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customXml" Target="../ink/ink1.xml"/><Relationship Id="rId11" Type="http://schemas.openxmlformats.org/officeDocument/2006/relationships/image" Target="../media/image13.png"/><Relationship Id="rId5" Type="http://schemas.openxmlformats.org/officeDocument/2006/relationships/image" Target="../media/image12.gif"/><Relationship Id="rId15" Type="http://schemas.openxmlformats.org/officeDocument/2006/relationships/image" Target="../media/image4.png"/><Relationship Id="rId10" Type="http://schemas.openxmlformats.org/officeDocument/2006/relationships/customXml" Target="../ink/ink3.xml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2.png"/><Relationship Id="rId14" Type="http://schemas.openxmlformats.org/officeDocument/2006/relationships/customXml" Target="../ink/ink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74">
            <a:extLst>
              <a:ext uri="{FF2B5EF4-FFF2-40B4-BE49-F238E27FC236}">
                <a16:creationId xmlns:a16="http://schemas.microsoft.com/office/drawing/2014/main" id="{08CBA6E3-6E13-4F16-828A-6E72D2BBE7C7}"/>
              </a:ext>
            </a:extLst>
          </p:cNvPr>
          <p:cNvSpPr txBox="1">
            <a:spLocks/>
          </p:cNvSpPr>
          <p:nvPr/>
        </p:nvSpPr>
        <p:spPr>
          <a:xfrm>
            <a:off x="1523999" y="3437673"/>
            <a:ext cx="9144000" cy="1610393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200"/>
              </a:spcBef>
              <a:buClr>
                <a:schemeClr val="dk1"/>
              </a:buClr>
              <a:buSzPct val="25000"/>
            </a:pPr>
            <a:endParaRPr lang="en-US" sz="3200" b="1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>
              <a:lnSpc>
                <a:spcPct val="100000"/>
              </a:lnSpc>
              <a:spcBef>
                <a:spcPts val="200"/>
              </a:spcBef>
              <a:buClr>
                <a:schemeClr val="dk1"/>
              </a:buClr>
              <a:buSzPct val="25000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Maitreyi Joshi</a:t>
            </a:r>
          </a:p>
          <a:p>
            <a:pPr>
              <a:lnSpc>
                <a:spcPct val="100000"/>
              </a:lnSpc>
              <a:spcBef>
                <a:spcPts val="200"/>
              </a:spcBef>
              <a:buClr>
                <a:schemeClr val="dk1"/>
              </a:buClr>
              <a:buSzPct val="25000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200"/>
              </a:spcBef>
              <a:buClr>
                <a:schemeClr val="dk1"/>
              </a:buClr>
              <a:buSzPct val="25000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24/07/2020</a:t>
            </a:r>
          </a:p>
          <a:p>
            <a:pPr>
              <a:lnSpc>
                <a:spcPct val="100000"/>
              </a:lnSpc>
              <a:spcBef>
                <a:spcPts val="200"/>
              </a:spcBef>
              <a:buClr>
                <a:schemeClr val="dk1"/>
              </a:buClr>
              <a:buSzPct val="25000"/>
            </a:pPr>
            <a:endParaRPr lang="en-US" sz="3200" b="1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435C6F5-E88E-4A21-8750-EC9DF5EA1FA9}"/>
              </a:ext>
            </a:extLst>
          </p:cNvPr>
          <p:cNvSpPr txBox="1">
            <a:spLocks/>
          </p:cNvSpPr>
          <p:nvPr/>
        </p:nvSpPr>
        <p:spPr>
          <a:xfrm>
            <a:off x="0" y="1354521"/>
            <a:ext cx="12192000" cy="22190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125"/>
              </a:spcAft>
              <a:defRPr/>
            </a:pPr>
            <a:r>
              <a:rPr lang="en-US" sz="4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Symposium</a:t>
            </a:r>
          </a:p>
          <a:p>
            <a:pPr lvl="0">
              <a:spcAft>
                <a:spcPts val="125"/>
              </a:spcAft>
              <a:defRPr/>
            </a:pPr>
            <a:r>
              <a:rPr lang="en-US" sz="24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 5-July 24, 2020</a:t>
            </a:r>
            <a:endParaRPr lang="en-US" sz="4400" i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Shape 78">
            <a:extLst>
              <a:ext uri="{FF2B5EF4-FFF2-40B4-BE49-F238E27FC236}">
                <a16:creationId xmlns:a16="http://schemas.microsoft.com/office/drawing/2014/main" id="{9003F3FB-44F9-493C-9B5D-BD7E62A362C3}"/>
              </a:ext>
            </a:extLst>
          </p:cNvPr>
          <p:cNvCxnSpPr>
            <a:cxnSpLocks/>
          </p:cNvCxnSpPr>
          <p:nvPr/>
        </p:nvCxnSpPr>
        <p:spPr>
          <a:xfrm>
            <a:off x="909145" y="1354521"/>
            <a:ext cx="10457793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6" name="Shape 78">
            <a:extLst>
              <a:ext uri="{FF2B5EF4-FFF2-40B4-BE49-F238E27FC236}">
                <a16:creationId xmlns:a16="http://schemas.microsoft.com/office/drawing/2014/main" id="{01552C9C-7010-47F4-BBEF-29F887436DFC}"/>
              </a:ext>
            </a:extLst>
          </p:cNvPr>
          <p:cNvCxnSpPr>
            <a:cxnSpLocks/>
          </p:cNvCxnSpPr>
          <p:nvPr/>
        </p:nvCxnSpPr>
        <p:spPr>
          <a:xfrm flipV="1">
            <a:off x="1467723" y="3590353"/>
            <a:ext cx="9156994" cy="5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8" name="Picture 7" descr="Image result for uhn">
            <a:extLst>
              <a:ext uri="{FF2B5EF4-FFF2-40B4-BE49-F238E27FC236}">
                <a16:creationId xmlns:a16="http://schemas.microsoft.com/office/drawing/2014/main" id="{1C76BA1E-7534-407D-936B-152E91870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90" y="5656679"/>
            <a:ext cx="3509398" cy="67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krembil">
            <a:extLst>
              <a:ext uri="{FF2B5EF4-FFF2-40B4-BE49-F238E27FC236}">
                <a16:creationId xmlns:a16="http://schemas.microsoft.com/office/drawing/2014/main" id="{B8E5EDC6-92EB-4EF5-B408-C2FDC6E40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571" y="5425034"/>
            <a:ext cx="4268857" cy="113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mage result for university of toronto">
            <a:extLst>
              <a:ext uri="{FF2B5EF4-FFF2-40B4-BE49-F238E27FC236}">
                <a16:creationId xmlns:a16="http://schemas.microsoft.com/office/drawing/2014/main" id="{3C07B958-36EE-49C0-AA33-D1B2DAFBF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4811" y="5157783"/>
            <a:ext cx="3580710" cy="167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F73FA61-1952-4C00-B8BC-03EC832293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7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75"/>
    </mc:Choice>
    <mc:Fallback xmlns="">
      <p:transition spd="slow" advTm="116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70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Rectangle 72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Freeform: Shape 74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EDE59F-6D37-43D2-86F2-EC6386C8D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157216" cy="1344975"/>
          </a:xfrm>
        </p:spPr>
        <p:txBody>
          <a:bodyPr>
            <a:normAutofit/>
          </a:bodyPr>
          <a:lstStyle/>
          <a:p>
            <a:r>
              <a:rPr lang="en-CA" sz="4000"/>
              <a:t>Introduction-Spike Sorting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3740D-C705-4F5F-9E93-03BB128BD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121763"/>
            <a:ext cx="5157216" cy="3773010"/>
          </a:xfrm>
        </p:spPr>
        <p:txBody>
          <a:bodyPr>
            <a:normAutofit lnSpcReduction="10000"/>
          </a:bodyPr>
          <a:lstStyle/>
          <a:p>
            <a:endParaRPr lang="en-CA" sz="2000" dirty="0"/>
          </a:p>
          <a:p>
            <a:endParaRPr lang="en-CA" sz="2000" dirty="0"/>
          </a:p>
          <a:p>
            <a:r>
              <a:rPr lang="en-US" sz="2400" dirty="0"/>
              <a:t>Extracellular recording of action potential of neurons from large MEA’s- often necessitates  - spike sorting.</a:t>
            </a:r>
          </a:p>
          <a:p>
            <a:r>
              <a:rPr lang="en-US" sz="2400" dirty="0"/>
              <a:t>Spike sorting refers to mapping the spiking activity(action potentials) of individual neurons extracted from the raw voltage traces.</a:t>
            </a:r>
            <a:endParaRPr lang="en-CA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0E7A61C-6EAE-47CC-99FD-094C09870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69642" y="1574914"/>
            <a:ext cx="4736963" cy="355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99337F-C253-4F1D-8C25-3BB4743E04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60418" y="6356350"/>
            <a:ext cx="109642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C5E126F-A5A5-4D95-A764-C933AC5E66F1}" type="slidenum">
              <a:rPr lang="en-CA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CA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C63AB0C-DCF8-4E7E-ABA0-AAFB744B44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463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69094"/>
    </mc:Choice>
    <mc:Fallback xmlns="">
      <p:transition spd="slow" advTm="690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C2F3B7-A5DA-46AE-9CBB-692A30495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4760132"/>
            <a:ext cx="3947420" cy="1777829"/>
          </a:xfrm>
        </p:spPr>
        <p:txBody>
          <a:bodyPr>
            <a:normAutofit/>
          </a:bodyPr>
          <a:lstStyle/>
          <a:p>
            <a:r>
              <a:rPr lang="en-CA" sz="4000" dirty="0"/>
              <a:t>Spike sorting Benchmarking </a:t>
            </a: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9373C-FF8B-47F8-8A98-35DDA5505D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69880" y="320040"/>
            <a:ext cx="9144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C5E126F-A5A5-4D95-A764-C933AC5E66F1}" type="slidenum">
              <a:rPr lang="en-CA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CA">
              <a:solidFill>
                <a:srgbClr val="898989"/>
              </a:solidFill>
            </a:endParaRPr>
          </a:p>
        </p:txBody>
      </p:sp>
      <p:pic>
        <p:nvPicPr>
          <p:cNvPr id="2050" name="Picture 2" descr="SpikeInterface — Open Ephys">
            <a:extLst>
              <a:ext uri="{FF2B5EF4-FFF2-40B4-BE49-F238E27FC236}">
                <a16:creationId xmlns:a16="http://schemas.microsoft.com/office/drawing/2014/main" id="{99B7FC88-06F7-45CF-8133-16EA43C92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32678"/>
            <a:ext cx="10914060" cy="283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CC933-CB06-4EA1-A3ED-41118713F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4767660"/>
            <a:ext cx="6281873" cy="1770300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A" sz="2000" dirty="0"/>
              <a:t>Spike Forest and Spike Interface tools are used to benchmark various spike sorting algorithms like Mountain Sort ,Kilo Sort and SpykingCircus.</a:t>
            </a:r>
          </a:p>
          <a:p>
            <a:pPr>
              <a:lnSpc>
                <a:spcPct val="90000"/>
              </a:lnSpc>
            </a:pPr>
            <a:endParaRPr lang="en-CA" sz="2000" dirty="0"/>
          </a:p>
          <a:p>
            <a:pPr>
              <a:lnSpc>
                <a:spcPct val="90000"/>
              </a:lnSpc>
            </a:pPr>
            <a:r>
              <a:rPr lang="en-CA" sz="2000" dirty="0"/>
              <a:t>These tools provide an easy interface to pre process, run the sorters (through wrappers) and validate the results with ground truth.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7E7D0DD-F764-4CE9-9F88-29F4BAF05C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9865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69655"/>
    </mc:Choice>
    <mc:Fallback xmlns="">
      <p:transition spd="slow" advTm="69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4462044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A8685E-3034-4FF4-B8A4-8CC12D9EC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4615840"/>
            <a:ext cx="3885141" cy="1526741"/>
          </a:xfrm>
        </p:spPr>
        <p:txBody>
          <a:bodyPr>
            <a:normAutofit/>
          </a:bodyPr>
          <a:lstStyle/>
          <a:p>
            <a:pPr algn="r"/>
            <a:r>
              <a:rPr lang="en-CA" sz="3000" dirty="0">
                <a:solidFill>
                  <a:schemeClr val="bg1"/>
                </a:solidFill>
              </a:rPr>
              <a:t>Some Plots and Results</a:t>
            </a:r>
            <a:br>
              <a:rPr lang="en-CA" sz="3000" dirty="0">
                <a:solidFill>
                  <a:schemeClr val="bg1"/>
                </a:solidFill>
              </a:rPr>
            </a:br>
            <a:endParaRPr lang="en-CA" sz="3000" dirty="0">
              <a:solidFill>
                <a:schemeClr val="bg1"/>
              </a:solidFill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537A7C-B7BB-4400-85BE-72DA8F29EB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86" r="2" b="2"/>
          <a:stretch/>
        </p:blipFill>
        <p:spPr>
          <a:xfrm>
            <a:off x="393308" y="340978"/>
            <a:ext cx="5559480" cy="3749040"/>
          </a:xfrm>
          <a:prstGeom prst="rect">
            <a:avLst/>
          </a:prstGeom>
        </p:spPr>
      </p:pic>
      <p:pic>
        <p:nvPicPr>
          <p:cNvPr id="12" name="Picture 11" descr="A picture containing photo, large, sitting, table&#10;&#10;Description automatically generated">
            <a:extLst>
              <a:ext uri="{FF2B5EF4-FFF2-40B4-BE49-F238E27FC236}">
                <a16:creationId xmlns:a16="http://schemas.microsoft.com/office/drawing/2014/main" id="{3F40801C-8C1D-407B-A3DA-C0828D4FBF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6" r="-2" b="-2"/>
          <a:stretch/>
        </p:blipFill>
        <p:spPr>
          <a:xfrm>
            <a:off x="6251736" y="357013"/>
            <a:ext cx="5546955" cy="3749040"/>
          </a:xfrm>
          <a:prstGeom prst="rect">
            <a:avLst/>
          </a:prstGeom>
        </p:spPr>
      </p:pic>
      <p:cxnSp>
        <p:nvCxnSpPr>
          <p:cNvPr id="55" name="Straight Connector 51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4690076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48EF5-7934-4345-885C-50B7D6A43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36" y="4615840"/>
            <a:ext cx="6609921" cy="1526741"/>
          </a:xfrm>
        </p:spPr>
        <p:txBody>
          <a:bodyPr anchor="ctr">
            <a:normAutofit/>
          </a:bodyPr>
          <a:lstStyle/>
          <a:p>
            <a:endParaRPr lang="en-CA" sz="2200" dirty="0">
              <a:solidFill>
                <a:schemeClr val="bg1"/>
              </a:solidFill>
            </a:endParaRPr>
          </a:p>
          <a:p>
            <a:endParaRPr lang="en-CA" sz="2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C25C7-4E66-41B6-854E-9A559D6389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C5E126F-A5A5-4D95-A764-C933AC5E66F1}" type="slidenum">
              <a:rPr lang="en-CA" smtClean="0"/>
              <a:pPr>
                <a:spcAft>
                  <a:spcPts val="600"/>
                </a:spcAft>
              </a:pPr>
              <a:t>4</a:t>
            </a:fld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A426FD-55F6-43BB-BB67-FDF10950A2BE}"/>
              </a:ext>
            </a:extLst>
          </p:cNvPr>
          <p:cNvSpPr txBox="1"/>
          <p:nvPr/>
        </p:nvSpPr>
        <p:spPr>
          <a:xfrm>
            <a:off x="6251736" y="3939544"/>
            <a:ext cx="5546955" cy="374904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CA" sz="1400" b="1" dirty="0">
                <a:solidFill>
                  <a:srgbClr val="FFFFFF"/>
                </a:solidFill>
              </a:rPr>
              <a:t>Raster plots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7E31850-CA0C-4BDF-ABDF-B1C01CE4DD9A}"/>
              </a:ext>
            </a:extLst>
          </p:cNvPr>
          <p:cNvSpPr txBox="1"/>
          <p:nvPr/>
        </p:nvSpPr>
        <p:spPr>
          <a:xfrm>
            <a:off x="393308" y="3939544"/>
            <a:ext cx="5559480" cy="374904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CA" sz="1400" dirty="0">
                <a:solidFill>
                  <a:srgbClr val="FFFFFF"/>
                </a:solidFill>
              </a:rPr>
              <a:t>Raw data from 4 channels of  a recording data set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FC536B7-2C4E-4AB3-A23C-F2F6DAA28436}"/>
              </a:ext>
            </a:extLst>
          </p:cNvPr>
          <p:cNvSpPr txBox="1"/>
          <p:nvPr/>
        </p:nvSpPr>
        <p:spPr>
          <a:xfrm>
            <a:off x="5008728" y="4810836"/>
            <a:ext cx="6345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Raster Plots-</a:t>
            </a:r>
            <a:r>
              <a:rPr lang="en-US" dirty="0">
                <a:solidFill>
                  <a:schemeClr val="bg1"/>
                </a:solidFill>
              </a:rPr>
              <a:t> time a spike was present in the recorded voltage trace with a line.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0ED3D27-048A-48B7-8B0D-412D3124BD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9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858"/>
    </mc:Choice>
    <mc:Fallback xmlns="">
      <p:transition spd="slow" advTm="488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19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9110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9E97FE-4A49-414C-A4D0-D30554201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>
            <a:normAutofit/>
          </a:bodyPr>
          <a:lstStyle/>
          <a:p>
            <a:r>
              <a:rPr lang="en-CA">
                <a:solidFill>
                  <a:schemeClr val="bg1"/>
                </a:solidFill>
              </a:rPr>
              <a:t>Validation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6A845-9BA1-4CAF-B9FA-EB3E8AFA3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270" y="2276857"/>
            <a:ext cx="5015484" cy="3900106"/>
          </a:xfrm>
        </p:spPr>
        <p:txBody>
          <a:bodyPr anchor="ctr">
            <a:normAutofit/>
          </a:bodyPr>
          <a:lstStyle/>
          <a:p>
            <a:pPr lvl="1"/>
            <a:r>
              <a:rPr lang="en-CA" sz="2000" dirty="0"/>
              <a:t>The sorting output is compared to the ground truth data using statistical tools like agreement matrix.</a:t>
            </a:r>
          </a:p>
          <a:p>
            <a:pPr lvl="1"/>
            <a:r>
              <a:rPr lang="en-CA" sz="2000" dirty="0"/>
              <a:t>True Positives –s</a:t>
            </a:r>
            <a:r>
              <a:rPr lang="en-US" sz="2000" dirty="0"/>
              <a:t>pike found both in ground truth data and sorted output.</a:t>
            </a:r>
          </a:p>
          <a:p>
            <a:pPr lvl="1"/>
            <a:r>
              <a:rPr lang="en-US" sz="2000" dirty="0"/>
              <a:t>Accuracy is one such measure plotted in this matrix</a:t>
            </a:r>
            <a:r>
              <a:rPr lang="en-US" sz="2200" dirty="0"/>
              <a:t>.</a:t>
            </a:r>
            <a:endParaRPr lang="en-CA" sz="2200" dirty="0"/>
          </a:p>
          <a:p>
            <a:pPr lvl="1"/>
            <a:endParaRPr lang="en-CA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BC086-7C21-40E3-8925-98E6B91330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C5E126F-A5A5-4D95-A764-C933AC5E66F1}" type="slidenum">
              <a:rPr lang="en-CA" smtClean="0"/>
              <a:pPr>
                <a:spcAft>
                  <a:spcPts val="600"/>
                </a:spcAft>
              </a:pPr>
              <a:t>5</a:t>
            </a:fld>
            <a:endParaRPr lang="en-CA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E811F606-60F2-41B0-8D2B-C99813F79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2410" y="1933607"/>
            <a:ext cx="5064489" cy="4628813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7ECBB47-6767-40FC-8FD7-D1C61C9A2F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2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616"/>
    </mc:Choice>
    <mc:Fallback xmlns="">
      <p:transition spd="slow" advTm="53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0AE49-57DC-41B4-92C1-726F574C4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21210"/>
            <a:ext cx="11092537" cy="156202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pair-wise comparison between different sorters and the uNIT algorithm.</a:t>
            </a:r>
          </a:p>
        </p:txBody>
      </p:sp>
      <p:pic>
        <p:nvPicPr>
          <p:cNvPr id="2054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3F633A-8F70-4D08-AAE5-F62A07868E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6" r="3684" b="-3"/>
          <a:stretch/>
        </p:blipFill>
        <p:spPr bwMode="auto">
          <a:xfrm>
            <a:off x="609600" y="2423680"/>
            <a:ext cx="5212080" cy="385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A41EB37-C3A2-4E4E-BED7-7F4A63746C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3" r="2906" b="2"/>
          <a:stretch/>
        </p:blipFill>
        <p:spPr bwMode="auto">
          <a:xfrm>
            <a:off x="6370320" y="2423040"/>
            <a:ext cx="5212080" cy="38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BA32EC-C434-4686-B5D9-280BB1DE56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C5E126F-A5A5-4D95-A764-C933AC5E66F1}" type="slidenum">
              <a:rPr lang="en-US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0C4F5EF-AB5F-4CAB-9D5F-9EDFCE078E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7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08"/>
    </mc:Choice>
    <mc:Fallback xmlns="">
      <p:transition spd="slow" advTm="68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138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EDE59F-6D37-43D2-86F2-EC6386C8D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Going forward-next steps (June 5-July 5)</a:t>
            </a:r>
          </a:p>
        </p:txBody>
      </p:sp>
      <p:pic>
        <p:nvPicPr>
          <p:cNvPr id="71" name="Picture 7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55D7FF-9FBE-4DB3-A2D5-CCD6FCF950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8" r="14544"/>
          <a:stretch/>
        </p:blipFill>
        <p:spPr>
          <a:xfrm>
            <a:off x="492576" y="2572228"/>
            <a:ext cx="6236208" cy="366018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3740D-C705-4F5F-9E93-03BB128BD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endParaRPr lang="en-CA" sz="1700" dirty="0"/>
          </a:p>
          <a:p>
            <a:pPr>
              <a:lnSpc>
                <a:spcPct val="90000"/>
              </a:lnSpc>
            </a:pPr>
            <a:r>
              <a:rPr lang="el-GR" sz="1700" u="sng" dirty="0"/>
              <a:t>μ</a:t>
            </a:r>
            <a:r>
              <a:rPr lang="en-CA" sz="1700" u="sng" dirty="0"/>
              <a:t>NIT –</a:t>
            </a:r>
            <a:r>
              <a:rPr lang="en-CA" sz="1700" dirty="0"/>
              <a:t>Exponential Decaying Memory Tree algorithm.</a:t>
            </a:r>
          </a:p>
          <a:p>
            <a:pPr marL="0" indent="0">
              <a:lnSpc>
                <a:spcPct val="90000"/>
              </a:lnSpc>
              <a:buNone/>
            </a:pPr>
            <a:endParaRPr lang="en-CA" sz="1700" dirty="0"/>
          </a:p>
          <a:p>
            <a:pPr>
              <a:lnSpc>
                <a:spcPct val="90000"/>
              </a:lnSpc>
            </a:pPr>
            <a:r>
              <a:rPr lang="en-CA" sz="1700" dirty="0"/>
              <a:t>Benchmarking these algorithms using Spike Forest and Spike Interface .</a:t>
            </a:r>
          </a:p>
          <a:p>
            <a:pPr>
              <a:lnSpc>
                <a:spcPct val="90000"/>
              </a:lnSpc>
            </a:pPr>
            <a:endParaRPr lang="en-CA" sz="1700" dirty="0"/>
          </a:p>
          <a:p>
            <a:pPr>
              <a:lnSpc>
                <a:spcPct val="90000"/>
              </a:lnSpc>
            </a:pPr>
            <a:r>
              <a:rPr lang="en-CA" sz="1700" dirty="0"/>
              <a:t>Leaderboard like comparison of these algorithms.</a:t>
            </a:r>
          </a:p>
          <a:p>
            <a:pPr>
              <a:lnSpc>
                <a:spcPct val="90000"/>
              </a:lnSpc>
            </a:pPr>
            <a:endParaRPr lang="en-US" sz="1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99337F-C253-4F1D-8C25-3BB4743E04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3C5E126F-A5A5-4D95-A764-C933AC5E66F1}" type="slidenum">
              <a:rPr kumimoji="0" lang="en-CA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CA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B4D113B-09A2-438D-B532-44DD67FC2D23}"/>
                  </a:ext>
                </a:extLst>
              </p14:cNvPr>
              <p14:cNvContentPartPr/>
              <p14:nvPr/>
            </p14:nvContentPartPr>
            <p14:xfrm>
              <a:off x="6261864" y="3165541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B4D113B-09A2-438D-B532-44DD67FC2D2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08224" y="3057541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A6A84AE-119B-427E-942D-1128826244E6}"/>
                  </a:ext>
                </a:extLst>
              </p14:cNvPr>
              <p14:cNvContentPartPr/>
              <p14:nvPr/>
            </p14:nvContentPartPr>
            <p14:xfrm>
              <a:off x="4517664" y="3225301"/>
              <a:ext cx="2211120" cy="1864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A6A84AE-119B-427E-942D-1128826244E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63664" y="3117661"/>
                <a:ext cx="231876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8448680-A25B-40BB-A06F-6FF60461DAA9}"/>
                  </a:ext>
                </a:extLst>
              </p14:cNvPr>
              <p14:cNvContentPartPr/>
              <p14:nvPr/>
            </p14:nvContentPartPr>
            <p14:xfrm>
              <a:off x="4485636" y="3818845"/>
              <a:ext cx="1708920" cy="2624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8448680-A25B-40BB-A06F-6FF60461DAA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31636" y="3710845"/>
                <a:ext cx="1816560" cy="47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F672DAC-B508-40F6-9D24-B60899CC0A2F}"/>
                  </a:ext>
                </a:extLst>
              </p14:cNvPr>
              <p14:cNvContentPartPr/>
              <p14:nvPr/>
            </p14:nvContentPartPr>
            <p14:xfrm>
              <a:off x="4494984" y="4347781"/>
              <a:ext cx="2301480" cy="1090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F672DAC-B508-40F6-9D24-B60899CC0A2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40984" y="4239781"/>
                <a:ext cx="240912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F401DCC-FB1B-4E41-82EB-3C5086D71664}"/>
                  </a:ext>
                </a:extLst>
              </p14:cNvPr>
              <p14:cNvContentPartPr/>
              <p14:nvPr/>
            </p14:nvContentPartPr>
            <p14:xfrm>
              <a:off x="4648344" y="4448581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F401DCC-FB1B-4E41-82EB-3C5086D7166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94344" y="4340581"/>
                <a:ext cx="108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2623EC6A-EB10-46FE-B97A-AE79658979EC}"/>
              </a:ext>
            </a:extLst>
          </p:cNvPr>
          <p:cNvSpPr/>
          <p:nvPr/>
        </p:nvSpPr>
        <p:spPr>
          <a:xfrm>
            <a:off x="1041816" y="617696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NETRODE: Neuro-inspired Event-driven Transmitter and Responsive Distributed Electro-stimulator  </a:t>
            </a:r>
          </a:p>
          <a:p>
            <a:r>
              <a:rPr lang="en-US" dirty="0"/>
              <a:t> </a:t>
            </a:r>
            <a:endParaRPr lang="en-CA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D96D731-1F78-4C0A-A59B-E570FC5D48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8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581"/>
    </mc:Choice>
    <mc:Fallback xmlns="">
      <p:transition spd="slow" advTm="42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Rectangle 20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E83AC6-104E-430E-A548-34D34ECAB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5136416" cy="113573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CA" sz="3600"/>
              <a:t>Experimenting with the MATLAB Algorithm</a:t>
            </a:r>
          </a:p>
        </p:txBody>
      </p:sp>
      <p:sp>
        <p:nvSpPr>
          <p:cNvPr id="3082" name="Content Placeholder 3081">
            <a:extLst>
              <a:ext uri="{FF2B5EF4-FFF2-40B4-BE49-F238E27FC236}">
                <a16:creationId xmlns:a16="http://schemas.microsoft.com/office/drawing/2014/main" id="{F25BD50C-033F-47CB-A7C8-8361DEB8F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5136416" cy="4393982"/>
          </a:xfrm>
        </p:spPr>
        <p:txBody>
          <a:bodyPr>
            <a:normAutofit/>
          </a:bodyPr>
          <a:lstStyle/>
          <a:p>
            <a:endParaRPr lang="en-US" sz="2000"/>
          </a:p>
          <a:p>
            <a:r>
              <a:rPr lang="en-US" sz="2000"/>
              <a:t>The data-set to be used for final benchmarking is SYNTH_MONOTRODE-single channel format, extracellular.</a:t>
            </a:r>
          </a:p>
          <a:p>
            <a:endParaRPr lang="en-US" sz="2000"/>
          </a:p>
          <a:p>
            <a:r>
              <a:rPr lang="en-US" sz="2000"/>
              <a:t>The plots on the right illustrate the spike events detected by the algorithm along with the spike events found in the ground truth.</a:t>
            </a:r>
          </a:p>
        </p:txBody>
      </p:sp>
      <p:pic>
        <p:nvPicPr>
          <p:cNvPr id="3078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F2BFA2-ECC9-4BF7-85B1-561EA06A8A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50" r="2" b="19774"/>
          <a:stretch/>
        </p:blipFill>
        <p:spPr bwMode="auto">
          <a:xfrm>
            <a:off x="6412116" y="10"/>
            <a:ext cx="5779884" cy="228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 picture containing sitting, small, hanging, group&#10;&#10;Description automatically generated">
            <a:extLst>
              <a:ext uri="{FF2B5EF4-FFF2-40B4-BE49-F238E27FC236}">
                <a16:creationId xmlns:a16="http://schemas.microsoft.com/office/drawing/2014/main" id="{6AC7AF09-3DD4-4B41-8342-3B094DC90F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0" r="2" b="5467"/>
          <a:stretch/>
        </p:blipFill>
        <p:spPr bwMode="auto">
          <a:xfrm>
            <a:off x="6412116" y="4570184"/>
            <a:ext cx="5779884" cy="228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 picture containing water, boat, small, full&#10;&#10;Description automatically generated">
            <a:extLst>
              <a:ext uri="{FF2B5EF4-FFF2-40B4-BE49-F238E27FC236}">
                <a16:creationId xmlns:a16="http://schemas.microsoft.com/office/drawing/2014/main" id="{9CD8FF5F-6B0A-48E2-AF86-AEFB45E56B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93" r="2" b="5514"/>
          <a:stretch/>
        </p:blipFill>
        <p:spPr bwMode="auto">
          <a:xfrm>
            <a:off x="6412116" y="2288006"/>
            <a:ext cx="5779884" cy="228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9" name="Group 208">
            <a:extLst>
              <a:ext uri="{FF2B5EF4-FFF2-40B4-BE49-F238E27FC236}">
                <a16:creationId xmlns:a16="http://schemas.microsoft.com/office/drawing/2014/main" id="{4E1CCBAB-B73B-43B3-B640-671A62937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3B1CF92E-2B5D-487A-A899-BB649820A3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Isosceles Triangle 210">
              <a:extLst>
                <a:ext uri="{FF2B5EF4-FFF2-40B4-BE49-F238E27FC236}">
                  <a16:creationId xmlns:a16="http://schemas.microsoft.com/office/drawing/2014/main" id="{E7354EA5-24E3-4F7E-933A-53A274ADA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3" name="Isosceles Triangle 212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8312F-9079-423A-AB65-6B7600D263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05333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C5E126F-A5A5-4D95-A764-C933AC5E66F1}" type="slidenum">
              <a:rPr lang="en-CA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CA">
              <a:solidFill>
                <a:srgbClr val="FFFFFF"/>
              </a:solidFill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B3E7D76-58C7-4948-BD8F-0591625152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343"/>
    </mc:Choice>
    <mc:Fallback xmlns="">
      <p:transition spd="slow" advTm="1093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AF03F-3F30-4ABF-89CC-1D3DB7947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Going forward-Clustering and Feature Extraction.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3F344A-987B-4B19-8EC7-7907EFC63DAC}"/>
              </a:ext>
            </a:extLst>
          </p:cNvPr>
          <p:cNvSpPr txBox="1"/>
          <p:nvPr/>
        </p:nvSpPr>
        <p:spPr>
          <a:xfrm>
            <a:off x="838200" y="2173288"/>
            <a:ext cx="3603171" cy="3639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Making changes to existing MATLAB code, to improve the clustering and feature extraction methods, based on comparisons with ground truth.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Example-increasing the number of hidden layers in Autoencoder.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6065F9-8681-4B12-A864-0869F61EFC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3088" y="2236108"/>
            <a:ext cx="5170711" cy="3878033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EA2972-93C2-4430-825D-30A381AED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92584" y="6356350"/>
            <a:ext cx="96121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C5E126F-A5A5-4D95-A764-C933AC5E66F1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27EC5B2-50C1-4BB3-ABF1-4A1C3F1229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3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726"/>
    </mc:Choice>
    <mc:Fallback xmlns="">
      <p:transition spd="slow" advTm="717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329</Words>
  <Application>Microsoft Office PowerPoint</Application>
  <PresentationFormat>Widescreen</PresentationFormat>
  <Paragraphs>52</Paragraphs>
  <Slides>9</Slides>
  <Notes>3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Wingdings</vt:lpstr>
      <vt:lpstr>Office Theme</vt:lpstr>
      <vt:lpstr>PowerPoint Presentation</vt:lpstr>
      <vt:lpstr>Introduction-Spike Sorting</vt:lpstr>
      <vt:lpstr>Spike sorting Benchmarking </vt:lpstr>
      <vt:lpstr>Some Plots and Results </vt:lpstr>
      <vt:lpstr>Validation of Data</vt:lpstr>
      <vt:lpstr>A pair-wise comparison between different sorters and the uNIT algorithm.</vt:lpstr>
      <vt:lpstr>Going forward-next steps (June 5-July 5)</vt:lpstr>
      <vt:lpstr>Experimenting with the MATLAB Algorithm</vt:lpstr>
      <vt:lpstr>Going forward-Clustering and Feature Extraction.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Maitreyi Joshi</dc:creator>
  <cp:lastModifiedBy>Maitreyi Joshi</cp:lastModifiedBy>
  <cp:revision>3</cp:revision>
  <dcterms:created xsi:type="dcterms:W3CDTF">2020-07-24T05:58:08Z</dcterms:created>
  <dcterms:modified xsi:type="dcterms:W3CDTF">2020-08-23T10:55:10Z</dcterms:modified>
</cp:coreProperties>
</file>